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345" r:id="rId15"/>
    <p:sldId id="347" r:id="rId16"/>
    <p:sldId id="348" r:id="rId17"/>
    <p:sldId id="349" r:id="rId18"/>
    <p:sldId id="350" r:id="rId19"/>
    <p:sldId id="519" r:id="rId20"/>
    <p:sldId id="514" r:id="rId21"/>
    <p:sldId id="515" r:id="rId22"/>
    <p:sldId id="486" r:id="rId23"/>
    <p:sldId id="516" r:id="rId24"/>
    <p:sldId id="517" r:id="rId25"/>
    <p:sldId id="354" r:id="rId26"/>
    <p:sldId id="359" r:id="rId27"/>
    <p:sldId id="361" r:id="rId28"/>
    <p:sldId id="487" r:id="rId29"/>
    <p:sldId id="488" r:id="rId30"/>
    <p:sldId id="356" r:id="rId31"/>
    <p:sldId id="357" r:id="rId32"/>
    <p:sldId id="358" r:id="rId33"/>
    <p:sldId id="364" r:id="rId34"/>
    <p:sldId id="518" r:id="rId35"/>
    <p:sldId id="521" r:id="rId36"/>
    <p:sldId id="522" r:id="rId37"/>
    <p:sldId id="523" r:id="rId38"/>
    <p:sldId id="520" r:id="rId39"/>
    <p:sldId id="524" r:id="rId40"/>
    <p:sldId id="489" r:id="rId41"/>
    <p:sldId id="494" r:id="rId42"/>
    <p:sldId id="491" r:id="rId43"/>
    <p:sldId id="49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492" r:id="rId52"/>
    <p:sldId id="497" r:id="rId53"/>
    <p:sldId id="498" r:id="rId54"/>
    <p:sldId id="499" r:id="rId55"/>
    <p:sldId id="439" r:id="rId56"/>
    <p:sldId id="380" r:id="rId57"/>
    <p:sldId id="379" r:id="rId58"/>
    <p:sldId id="430" r:id="rId59"/>
    <p:sldId id="432" r:id="rId60"/>
    <p:sldId id="467" r:id="rId61"/>
    <p:sldId id="435" r:id="rId62"/>
    <p:sldId id="436" r:id="rId63"/>
    <p:sldId id="437" r:id="rId64"/>
    <p:sldId id="433" r:id="rId65"/>
    <p:sldId id="533" r:id="rId66"/>
    <p:sldId id="534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0" autoAdjust="0"/>
    <p:restoredTop sz="93312" autoAdjust="0"/>
  </p:normalViewPr>
  <p:slideViewPr>
    <p:cSldViewPr>
      <p:cViewPr varScale="1">
        <p:scale>
          <a:sx n="80" d="100"/>
          <a:sy n="80" d="100"/>
        </p:scale>
        <p:origin x="122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18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18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28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32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3/7/2018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 smtClean="0"/>
              <a:t>Introduction to the Distributed Platforms &amp; MapReduce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Slides modified from CS246</a:t>
            </a:r>
            <a:r>
              <a:rPr lang="en-US" sz="2400" dirty="0"/>
              <a:t>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</a:t>
            </a:r>
            <a:r>
              <a:rPr lang="en-US" dirty="0" smtClean="0">
                <a:solidFill>
                  <a:srgbClr val="FF0000"/>
                </a:solidFill>
              </a:rPr>
              <a:t>out</a:t>
            </a:r>
            <a:r>
              <a:rPr lang="en-US" dirty="0" smtClean="0"/>
              <a:t>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</a:t>
            </a:r>
            <a:r>
              <a:rPr lang="en-US" dirty="0" smtClean="0"/>
              <a:t>has </a:t>
            </a:r>
            <a:r>
              <a:rPr lang="en-US" dirty="0" smtClean="0"/>
              <a:t>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3/7/2018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3/7/2018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Distribution?</a:t>
            </a:r>
          </a:p>
          <a:p>
            <a:r>
              <a:rPr lang="en-US" altLang="zh-TW" dirty="0"/>
              <a:t>Distributed Computing for Data Mining</a:t>
            </a:r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Map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Fold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Adapted </a:t>
            </a:r>
            <a:r>
              <a:rPr lang="en-US" sz="1000" b="0" dirty="0"/>
              <a:t>from </a:t>
            </a:r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3/7/2018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28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Distribution?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3/7/2018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is is 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HDFS Federation</a:t>
            </a:r>
          </a:p>
          <a:p>
            <a:r>
              <a:rPr lang="en-US" altLang="zh-TW" dirty="0" smtClean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major components in HDFS</a:t>
            </a:r>
          </a:p>
          <a:p>
            <a:pPr lvl="1"/>
            <a:r>
              <a:rPr lang="en-US" altLang="zh-TW" dirty="0" smtClean="0"/>
              <a:t>Namespaces</a:t>
            </a:r>
          </a:p>
          <a:p>
            <a:pPr lvl="1"/>
            <a:r>
              <a:rPr lang="en-US" altLang="zh-TW" dirty="0" smtClean="0"/>
              <a:t>Blocks storage service</a:t>
            </a:r>
          </a:p>
          <a:p>
            <a:r>
              <a:rPr lang="en-US" altLang="zh-TW" dirty="0" smtClean="0"/>
              <a:t>Hadoop 1</a:t>
            </a:r>
          </a:p>
          <a:p>
            <a:pPr lvl="1"/>
            <a:r>
              <a:rPr lang="en-US" altLang="zh-TW" dirty="0" smtClean="0"/>
              <a:t>A single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manages the entire namespace</a:t>
            </a:r>
          </a:p>
          <a:p>
            <a:r>
              <a:rPr lang="en-US" altLang="zh-TW" dirty="0" smtClean="0"/>
              <a:t>HDFS federation</a:t>
            </a:r>
          </a:p>
          <a:p>
            <a:pPr lvl="1"/>
            <a:r>
              <a:rPr lang="en-US" altLang="zh-TW" dirty="0" smtClean="0"/>
              <a:t>Multiple </a:t>
            </a:r>
            <a:r>
              <a:rPr lang="en-US" altLang="zh-TW" dirty="0" err="1" smtClean="0"/>
              <a:t>namenode</a:t>
            </a:r>
            <a:r>
              <a:rPr lang="en-US" altLang="zh-TW" smtClean="0"/>
              <a:t> servers </a:t>
            </a:r>
            <a:r>
              <a:rPr lang="en-US" altLang="zh-TW" dirty="0" smtClean="0"/>
              <a:t>manage namespaces</a:t>
            </a:r>
          </a:p>
          <a:p>
            <a:pPr lvl="1"/>
            <a:r>
              <a:rPr lang="en-US" altLang="zh-TW" dirty="0" smtClean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Brings significant performance improvements for some applications</a:t>
            </a:r>
          </a:p>
          <a:p>
            <a:r>
              <a:rPr lang="en-US" altLang="zh-TW" dirty="0" smtClean="0"/>
              <a:t>Supports additional processing models</a:t>
            </a:r>
          </a:p>
          <a:p>
            <a:r>
              <a:rPr lang="en-US" altLang="zh-TW" dirty="0" smtClean="0"/>
              <a:t>Implements a more flexible execution engine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67" y="2125267"/>
            <a:ext cx="5599467" cy="3465908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67" y="2123282"/>
            <a:ext cx="5599467" cy="34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resource manager separated from MapReduce in Hadoop 1</a:t>
            </a:r>
          </a:p>
          <a:p>
            <a:r>
              <a:rPr lang="en-US" altLang="zh-TW" dirty="0" smtClean="0"/>
              <a:t>The operating system of Hadoop</a:t>
            </a:r>
          </a:p>
          <a:p>
            <a:pPr lvl="1"/>
            <a:r>
              <a:rPr lang="en-US" altLang="zh-TW" dirty="0" smtClean="0"/>
              <a:t>Managing and monitoring workloads</a:t>
            </a:r>
          </a:p>
          <a:p>
            <a:pPr lvl="1"/>
            <a:r>
              <a:rPr lang="en-US" altLang="zh-TW" dirty="0" smtClean="0"/>
              <a:t>Maintaining a multi-tenant environment</a:t>
            </a:r>
          </a:p>
          <a:p>
            <a:pPr lvl="1"/>
            <a:r>
              <a:rPr lang="en-US" altLang="zh-TW" dirty="0" smtClean="0"/>
              <a:t>Implementing security controls</a:t>
            </a:r>
          </a:p>
          <a:p>
            <a:pPr lvl="1"/>
            <a:r>
              <a:rPr lang="en-US" altLang="zh-TW" dirty="0" smtClean="0"/>
              <a:t>Managing high-availability features of Hadoop</a:t>
            </a:r>
          </a:p>
          <a:p>
            <a:r>
              <a:rPr lang="en-US" altLang="zh-TW" dirty="0" smtClean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distribution?</a:t>
            </a:r>
          </a:p>
          <a:p>
            <a:pPr lvl="1"/>
            <a:r>
              <a:rPr lang="en-US" altLang="zh-TW" dirty="0" smtClean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 smtClean="0"/>
              <a:t>We need more computing power</a:t>
            </a:r>
          </a:p>
          <a:p>
            <a:pPr lvl="1"/>
            <a:r>
              <a:rPr lang="en-US" altLang="zh-TW" dirty="0" smtClean="0"/>
              <a:t>Time efficiency</a:t>
            </a:r>
          </a:p>
          <a:p>
            <a:r>
              <a:rPr lang="en-US" altLang="zh-TW" dirty="0" smtClean="0"/>
              <a:t>We need more I/O throughput</a:t>
            </a:r>
          </a:p>
          <a:p>
            <a:pPr lvl="1"/>
            <a:r>
              <a:rPr lang="en-US" altLang="zh-TW" dirty="0" smtClean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Map 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Spark applications</a:t>
            </a:r>
          </a:p>
          <a:p>
            <a:pPr lvl="1"/>
            <a:r>
              <a:rPr lang="en-US" altLang="zh-TW" dirty="0" smtClean="0"/>
              <a:t>Independent sets of processes on a cluster, coordinated by the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object in main (Driver) program</a:t>
            </a:r>
          </a:p>
          <a:p>
            <a:r>
              <a:rPr lang="en-US" altLang="zh-TW" dirty="0" smtClean="0"/>
              <a:t>Cluster managers</a:t>
            </a:r>
          </a:p>
          <a:p>
            <a:pPr lvl="1"/>
            <a:r>
              <a:rPr lang="en-US" altLang="zh-TW" dirty="0" smtClean="0"/>
              <a:t>Allocate resources across applications</a:t>
            </a:r>
          </a:p>
          <a:p>
            <a:r>
              <a:rPr lang="en-US" altLang="zh-TW" dirty="0" smtClean="0"/>
              <a:t>Executors</a:t>
            </a:r>
          </a:p>
          <a:p>
            <a:pPr lvl="1"/>
            <a:r>
              <a:rPr lang="en-US" altLang="zh-TW" dirty="0" smtClean="0"/>
              <a:t>Processes that run computations and store data</a:t>
            </a:r>
          </a:p>
          <a:p>
            <a:pPr lvl="1"/>
            <a:r>
              <a:rPr lang="en-US" altLang="zh-TW" dirty="0" smtClean="0"/>
              <a:t>Spark sends your application code (JAR or python files) to executors, and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sends tasks to executors to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Each application has its own executor processes</a:t>
            </a:r>
          </a:p>
          <a:p>
            <a:pPr lvl="1"/>
            <a:r>
              <a:rPr lang="en-US" altLang="zh-TW" dirty="0" smtClean="0"/>
              <a:t>Benefit: isolating applications from each other</a:t>
            </a:r>
          </a:p>
          <a:p>
            <a:pPr lvl="1"/>
            <a:r>
              <a:rPr lang="en-US" altLang="zh-TW" dirty="0" smtClean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</a:t>
            </a:r>
            <a:r>
              <a:rPr lang="en-US" altLang="zh-TW" dirty="0" smtClean="0"/>
              <a:t>manager</a:t>
            </a:r>
          </a:p>
          <a:p>
            <a:r>
              <a:rPr lang="en-US" altLang="zh-TW" dirty="0" smtClean="0"/>
              <a:t>Driver program must </a:t>
            </a:r>
            <a:r>
              <a:rPr lang="en-US" altLang="zh-TW" dirty="0"/>
              <a:t>listen for and accept incoming connections from its </a:t>
            </a:r>
            <a:r>
              <a:rPr lang="en-US" altLang="zh-TW" dirty="0" smtClean="0"/>
              <a:t>executors </a:t>
            </a:r>
            <a:r>
              <a:rPr lang="en-US" altLang="zh-TW" dirty="0"/>
              <a:t>throughout its </a:t>
            </a:r>
            <a:r>
              <a:rPr lang="en-US" altLang="zh-TW" dirty="0" smtClean="0"/>
              <a:t>lifetime</a:t>
            </a:r>
          </a:p>
          <a:p>
            <a:pPr lvl="1"/>
            <a:r>
              <a:rPr lang="en-US" altLang="zh-TW" dirty="0" smtClean="0"/>
              <a:t>Driver must be network addressable from the workers</a:t>
            </a:r>
          </a:p>
          <a:p>
            <a:r>
              <a:rPr lang="en-US" altLang="zh-TW" dirty="0" smtClean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Standalone</a:t>
            </a:r>
            <a:r>
              <a:rPr lang="en-US" altLang="zh-TW" dirty="0" smtClean="0"/>
              <a:t>: a simple cluster manager included in Spark</a:t>
            </a:r>
          </a:p>
          <a:p>
            <a:pPr lvl="1"/>
            <a:r>
              <a:rPr lang="en-US" altLang="zh-TW" dirty="0" smtClean="0"/>
              <a:t>Faster job startup, but</a:t>
            </a:r>
            <a:r>
              <a:rPr lang="en-US" altLang="zh-TW" dirty="0"/>
              <a:t> it doesn’t support communication with an HDFS secured with Kerberos authentication protocol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Apache </a:t>
            </a:r>
            <a:r>
              <a:rPr lang="en-US" altLang="zh-TW" dirty="0" err="1" smtClean="0">
                <a:solidFill>
                  <a:srgbClr val="0000FF"/>
                </a:solidFill>
              </a:rPr>
              <a:t>Mesos</a:t>
            </a:r>
            <a:r>
              <a:rPr lang="en-US" altLang="zh-TW" dirty="0" smtClean="0"/>
              <a:t>: a general cluster manager that can also runs Hadoop MapReduce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dirty="0"/>
              <a:t> scalable and fault-tolerant “distributed systems kernel” written in C</a:t>
            </a:r>
            <a:r>
              <a:rPr lang="en-US" altLang="zh-TW" dirty="0" smtClean="0"/>
              <a:t>++, which also </a:t>
            </a:r>
            <a:r>
              <a:rPr lang="en-US" altLang="zh-TW" dirty="0"/>
              <a:t>supports C++ and Python </a:t>
            </a:r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It</a:t>
            </a:r>
            <a:r>
              <a:rPr lang="en-US" altLang="zh-TW" dirty="0"/>
              <a:t> is actually a “scheduler of scheduler frameworks” because of its two-level scheduling architecture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Hadoop YARN</a:t>
            </a:r>
            <a:r>
              <a:rPr lang="en-US" altLang="zh-TW" dirty="0" smtClean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</a:t>
            </a:r>
            <a:r>
              <a:rPr lang="en-US" altLang="zh-TW" dirty="0" smtClean="0"/>
              <a:t>Spark</a:t>
            </a:r>
          </a:p>
          <a:p>
            <a:pPr lvl="1"/>
            <a:r>
              <a:rPr lang="en-US" altLang="zh-TW" dirty="0" smtClean="0"/>
              <a:t>It also </a:t>
            </a:r>
            <a:r>
              <a:rPr lang="en-US" altLang="zh-TW" dirty="0"/>
              <a:t>provides methods for isolating and prioritizing applications among users and </a:t>
            </a:r>
            <a:r>
              <a:rPr lang="en-US" altLang="zh-TW" dirty="0" smtClean="0"/>
              <a:t>organizations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only cluster type that supports Kerberos-secured </a:t>
            </a:r>
            <a:r>
              <a:rPr lang="en-US" altLang="zh-TW" dirty="0" smtClean="0"/>
              <a:t>HDFS</a:t>
            </a:r>
          </a:p>
          <a:p>
            <a:pPr lvl="1"/>
            <a:r>
              <a:rPr lang="en-US" altLang="zh-TW" dirty="0" smtClean="0"/>
              <a:t>You </a:t>
            </a:r>
            <a:r>
              <a:rPr lang="en-US" altLang="zh-TW" dirty="0"/>
              <a:t>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deploy modes for Spark Standalone cluster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Client</a:t>
            </a:r>
            <a:r>
              <a:rPr lang="en-US" altLang="zh-TW" dirty="0" smtClean="0"/>
              <a:t> mode: driver is launched in the same process as the client that submits the application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Cluster</a:t>
            </a:r>
            <a:r>
              <a:rPr lang="en-US" altLang="zh-TW" dirty="0" smtClean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6" y="3731742"/>
            <a:ext cx="2997201" cy="22690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28" y="3696399"/>
            <a:ext cx="2101943" cy="23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03" y="2226469"/>
            <a:ext cx="4346795" cy="3263504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03" y="2226469"/>
            <a:ext cx="4346795" cy="326350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/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/>
              <a:t>reduce,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3/7/2018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 err="1"/>
              <a:t>Hadoop</a:t>
            </a:r>
            <a:r>
              <a:rPr lang="en-US" dirty="0"/>
              <a:t> does this automatically; just tell it what </a:t>
            </a:r>
            <a:r>
              <a:rPr lang="en-US" i="1" dirty="0"/>
              <a:t>k</a:t>
            </a:r>
            <a:r>
              <a:rPr lang="en-US" dirty="0"/>
              <a:t> is.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3/7/2018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75612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3/7/2018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2nd Edition, Cambridge University Press, November 2014. </a:t>
            </a:r>
            <a:r>
              <a:rPr lang="en-US" altLang="zh-TW" dirty="0" smtClean="0"/>
              <a:t> (Ch.1-2)</a:t>
            </a:r>
          </a:p>
          <a:p>
            <a:pPr lvl="1"/>
            <a:r>
              <a:rPr lang="en-US" altLang="zh-TW" dirty="0" smtClean="0"/>
              <a:t>Slides from Stanford CS246 “</a:t>
            </a:r>
            <a:r>
              <a:rPr lang="en-US" altLang="zh-TW" dirty="0"/>
              <a:t>Mining Massive </a:t>
            </a:r>
            <a:r>
              <a:rPr lang="en-US" altLang="zh-TW" dirty="0" smtClean="0"/>
              <a:t>Datasets” (by </a:t>
            </a:r>
            <a:r>
              <a:rPr lang="en-US" altLang="zh-TW" dirty="0"/>
              <a:t>Jure </a:t>
            </a:r>
            <a:r>
              <a:rPr lang="en-US" altLang="zh-TW" dirty="0" err="1" smtClean="0"/>
              <a:t>Leskovec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Jimmy </a:t>
            </a:r>
            <a:r>
              <a:rPr lang="en-US" altLang="zh-TW" dirty="0"/>
              <a:t>Lin and Chris Dyer, “Data-Intensive Text Processing with MapReduce</a:t>
            </a:r>
            <a:r>
              <a:rPr lang="en-US" altLang="zh-TW" dirty="0" smtClean="0"/>
              <a:t>”. (Ch.1-2) </a:t>
            </a:r>
            <a:endParaRPr lang="en-US" altLang="zh-TW" dirty="0"/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3/7/2018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</a:t>
            </a:r>
            <a:r>
              <a:rPr lang="en-GB" dirty="0" smtClean="0">
                <a:solidFill>
                  <a:srgbClr val="0000FF"/>
                </a:solidFill>
              </a:rPr>
              <a:t>synchronization</a:t>
            </a:r>
            <a:r>
              <a:rPr lang="en-GB" dirty="0" smtClean="0"/>
              <a:t>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Programming models</a:t>
            </a:r>
          </a:p>
          <a:p>
            <a:pPr lvl="1"/>
            <a:r>
              <a:rPr lang="en-US" sz="2400" dirty="0" smtClean="0"/>
              <a:t>Shared memory (</a:t>
            </a:r>
            <a:r>
              <a:rPr lang="en-US" sz="2400" dirty="0" err="1" smtClean="0"/>
              <a:t>pthreads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Message passing (MPI)</a:t>
            </a:r>
          </a:p>
          <a:p>
            <a:r>
              <a:rPr lang="en-US" sz="2800" dirty="0" smtClean="0"/>
              <a:t>Design Patterns</a:t>
            </a:r>
          </a:p>
          <a:p>
            <a:pPr lvl="1"/>
            <a:r>
              <a:rPr lang="en-US" sz="2400" dirty="0" smtClean="0"/>
              <a:t>Master-slaves</a:t>
            </a:r>
          </a:p>
          <a:p>
            <a:pPr lvl="1"/>
            <a:r>
              <a:rPr lang="en-US" sz="2400" dirty="0" smtClean="0"/>
              <a:t>Producer-consumer flows</a:t>
            </a:r>
          </a:p>
          <a:p>
            <a:pPr lvl="1"/>
            <a:r>
              <a:rPr lang="en-US" sz="2400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28628</TotalTime>
  <Words>3248</Words>
  <Application>Microsoft Office PowerPoint</Application>
  <PresentationFormat>如螢幕大小 (4:3)</PresentationFormat>
  <Paragraphs>741</Paragraphs>
  <Slides>66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82" baseType="lpstr">
      <vt:lpstr>Arial Unicode MS</vt:lpstr>
      <vt:lpstr>Gill Sans</vt:lpstr>
      <vt:lpstr>Monotype Sorts</vt:lpstr>
      <vt:lpstr>ＭＳ Ｐゴシック</vt:lpstr>
      <vt:lpstr>TradeGothic</vt:lpstr>
      <vt:lpstr>新細明體</vt:lpstr>
      <vt:lpstr>Arial</vt:lpstr>
      <vt:lpstr>Arial Narrow</vt:lpstr>
      <vt:lpstr>Calibri</vt:lpstr>
      <vt:lpstr>Corbel</vt:lpstr>
      <vt:lpstr>Courier New</vt:lpstr>
      <vt:lpstr>Helvetica</vt:lpstr>
      <vt:lpstr>Symbol</vt:lpstr>
      <vt:lpstr>Wingdings</vt:lpstr>
      <vt:lpstr>Wingdings 2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Large-scale Computing</vt:lpstr>
      <vt:lpstr>An Idea and a Solution</vt:lpstr>
      <vt:lpstr>Storage Infrastructure</vt:lpstr>
      <vt:lpstr>Distributed File System</vt:lpstr>
      <vt:lpstr>Distributed File System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Example: Cost Measures</vt:lpstr>
      <vt:lpstr>What Cost Measures Mean</vt:lpstr>
      <vt:lpstr>Cost of Map-Reduce Join</vt:lpstr>
      <vt:lpstr>Thanks for Your Attention!</vt:lpstr>
      <vt:lpstr>References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jhwang</cp:lastModifiedBy>
  <cp:revision>1398</cp:revision>
  <cp:lastPrinted>2018-01-09T20:20:55Z</cp:lastPrinted>
  <dcterms:created xsi:type="dcterms:W3CDTF">2009-06-12T17:14:38Z</dcterms:created>
  <dcterms:modified xsi:type="dcterms:W3CDTF">2018-03-07T10:10:27Z</dcterms:modified>
</cp:coreProperties>
</file>